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59" r:id="rId4"/>
    <p:sldId id="260" r:id="rId5"/>
    <p:sldId id="261" r:id="rId6"/>
    <p:sldId id="258" r:id="rId7"/>
    <p:sldId id="257"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A9A9"/>
    <a:srgbClr val="808080"/>
    <a:srgbClr val="A3A3A3"/>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246" y="-47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3917820282"/>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088681380"/>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3571130227"/>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3859395366"/>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101692210"/>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867503370"/>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481225061"/>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0598270"/>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3788841877"/>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264925349"/>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0D16AC-95CC-40B9-999D-F8D3D6DC5336}" type="datetimeFigureOut">
              <a:rPr lang="en-US" smtClean="0"/>
              <a:t>12/22/2010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762F66-1CB9-4F2A-913F-F13A364D42F0}" type="slidenum">
              <a:rPr lang="en-US" smtClean="0"/>
              <a:t>‹#›</a:t>
            </a:fld>
            <a:endParaRPr lang="en-US" dirty="0"/>
          </a:p>
        </p:txBody>
      </p:sp>
    </p:spTree>
    <p:extLst>
      <p:ext uri="{BB962C8B-B14F-4D97-AF65-F5344CB8AC3E}">
        <p14:creationId xmlns:p14="http://schemas.microsoft.com/office/powerpoint/2010/main" val="1402791097"/>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1" name="explode.wav"/>
          </p:stSnd>
        </p:sndAc>
      </p:transition>
    </mc:Choice>
    <mc:Fallback xmlns="">
      <p:transition spd="slow" advClick="0" advTm="0">
        <p:split/>
        <p:sndAc>
          <p:stSnd>
            <p:snd r:embed="rId3" name="explode.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100000">
              <a:srgbClr val="808080">
                <a:lumMod val="50000"/>
                <a:lumOff val="50000"/>
              </a:srgb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0D16AC-95CC-40B9-999D-F8D3D6DC5336}" type="datetimeFigureOut">
              <a:rPr lang="en-US" smtClean="0"/>
              <a:t>12/22/2010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762F66-1CB9-4F2A-913F-F13A364D42F0}" type="slidenum">
              <a:rPr lang="en-US" smtClean="0"/>
              <a:t>‹#›</a:t>
            </a:fld>
            <a:endParaRPr lang="en-US" dirty="0"/>
          </a:p>
        </p:txBody>
      </p:sp>
    </p:spTree>
    <p:extLst>
      <p:ext uri="{BB962C8B-B14F-4D97-AF65-F5344CB8AC3E}">
        <p14:creationId xmlns:p14="http://schemas.microsoft.com/office/powerpoint/2010/main" val="3873169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0">
        <p:split/>
        <p:sndAc>
          <p:stSnd>
            <p:snd r:embed="rId13" name="explode.wav"/>
          </p:stSnd>
        </p:sndAc>
      </p:transition>
    </mc:Choice>
    <mc:Fallback xmlns="">
      <p:transition spd="slow" advClick="0" advTm="0">
        <p:split/>
        <p:sndAc>
          <p:stSnd>
            <p:snd r:embed="rId14" name="explode.wav"/>
          </p:stSnd>
        </p:sndAc>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audio" Target="../media/audio1.wav"/><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audio" Target="../media/audio1.wav"/><Relationship Id="rId2" Type="http://schemas.openxmlformats.org/officeDocument/2006/relationships/audio" Target="../media/media1.mp3"/><Relationship Id="rId1" Type="http://schemas.microsoft.com/office/2007/relationships/media" Target="../media/media1.mp3"/><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Primary Sources from the Civil War</a:t>
            </a:r>
            <a:endParaRPr lang="en-US" dirty="0"/>
          </a:p>
        </p:txBody>
      </p:sp>
      <p:sp>
        <p:nvSpPr>
          <p:cNvPr id="3" name="Subtitle 2"/>
          <p:cNvSpPr>
            <a:spLocks noGrp="1"/>
          </p:cNvSpPr>
          <p:nvPr>
            <p:ph type="subTitle" idx="1"/>
          </p:nvPr>
        </p:nvSpPr>
        <p:spPr/>
        <p:txBody>
          <a:bodyPr/>
          <a:lstStyle/>
          <a:p>
            <a:r>
              <a:rPr lang="en-US" dirty="0" smtClean="0"/>
              <a:t>By </a:t>
            </a:r>
            <a:r>
              <a:rPr lang="en-US" dirty="0" smtClean="0">
                <a:solidFill>
                  <a:srgbClr val="737373"/>
                </a:solidFill>
              </a:rPr>
              <a:t>Robert</a:t>
            </a:r>
            <a:r>
              <a:rPr lang="en-US" dirty="0" smtClean="0"/>
              <a:t> Blank</a:t>
            </a:r>
            <a:endParaRPr lang="en-US" dirty="0"/>
          </a:p>
        </p:txBody>
      </p:sp>
    </p:spTree>
    <p:extLst>
      <p:ext uri="{BB962C8B-B14F-4D97-AF65-F5344CB8AC3E}">
        <p14:creationId xmlns:p14="http://schemas.microsoft.com/office/powerpoint/2010/main" val="1569081671"/>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2" name="explode.wav"/>
          </p:stSnd>
        </p:sndAc>
      </p:transition>
    </mc:Choice>
    <mc:Fallback xmlns="">
      <p:transition spd="slow" advClick="0" advTm="0">
        <p:split/>
        <p:sndAc>
          <p:stSnd>
            <p:snd r:embed="rId3"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Entry from Hearvey Slutts</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January the 18th 1863</a:t>
            </a:r>
          </a:p>
          <a:p>
            <a:endParaRPr lang="en-US" dirty="0" smtClean="0"/>
          </a:p>
          <a:p>
            <a:endParaRPr lang="en-US" dirty="0" smtClean="0"/>
          </a:p>
          <a:p>
            <a:r>
              <a:rPr lang="en-US" dirty="0" smtClean="0"/>
              <a:t>Dear Father,</a:t>
            </a:r>
          </a:p>
          <a:p>
            <a:r>
              <a:rPr lang="en-US" dirty="0" smtClean="0"/>
              <a:t>I take this opportunity to in form you that am yet a lived I am not very well at present but I think i will soon be well. We left Helena the 21th of last month and have been on the river ever since pretty near we went down to Vicksburg they was about 65 thousand in the fleet we **seen the elephant there we was down there several days and done some pretty hard fighting and come back up to Arkansas river and went up it about 39 miles to a fort up there and we had a fight there and we took 5 thousand of prisoners there and a lot of there cannons  and a lot of mules and a lot of ammunition our loss was not many and the Rebel loss was right smart we got one man killed in our company an one wounded Milton Fisher was the man that got killed we didn't make much off the rebels at Vicksburg our regiment we are guarding the prisoners we are taken them up to Saint Louis we are up as for as Memphis now I seen Alvin Vast at Memphis yesterday and he was well and hearty. I ke Heaner at Memphis is but I didn't git to see him ge was well I will tell you that I haven't heard from home for about 2 months I would like to here from home.  Wyatt has had a long sick spell but he is better.  Heanson is sick; the smallpox is going through out regiment I guess we will go back as soon as we git up there to St. Louis. I tell you we see a hard time.  I have wrote you several letters but didn't git any answer you write to me when you git this letter if you please tell Ephraim I wrote him two letters and he did not answer them and I don't intend to write to him till he writes to me. Tell Harris to write to me I haven't drawn any money yet. I must git this time some more at port sent but remember. </a:t>
            </a:r>
          </a:p>
          <a:p>
            <a:r>
              <a:rPr lang="en-US" dirty="0" smtClean="0"/>
              <a:t> </a:t>
            </a:r>
          </a:p>
          <a:p>
            <a:r>
              <a:rPr lang="en-US" dirty="0" smtClean="0"/>
              <a:t>Hearvey J. Slutts to Noah Slutts</a:t>
            </a:r>
          </a:p>
          <a:p>
            <a:r>
              <a:rPr lang="en-US" dirty="0" smtClean="0"/>
              <a:t>Direct to St. Louis, Missouri</a:t>
            </a:r>
          </a:p>
          <a:p>
            <a:endParaRPr lang="en-US" dirty="0"/>
          </a:p>
        </p:txBody>
      </p:sp>
    </p:spTree>
    <p:extLst>
      <p:ext uri="{BB962C8B-B14F-4D97-AF65-F5344CB8AC3E}">
        <p14:creationId xmlns:p14="http://schemas.microsoft.com/office/powerpoint/2010/main" val="1777545399"/>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2" name="bomb.wav"/>
          </p:stSnd>
        </p:sndAc>
      </p:transition>
    </mc:Choice>
    <mc:Fallback xmlns="">
      <p:transition spd="slow" advClick="0" advTm="0">
        <p:split/>
        <p:sndAc>
          <p:stSnd>
            <p:snd r:embed="rId4"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500"/>
                                  </p:iterate>
                                  <p:childTnLst>
                                    <p:set>
                                      <p:cBhvr>
                                        <p:cTn id="6" dur="1" fill="hold">
                                          <p:stCondLst>
                                            <p:cond delay="0"/>
                                          </p:stCondLst>
                                        </p:cTn>
                                        <p:tgtEl>
                                          <p:spTgt spid="2"/>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par>
                          <p:cTn id="7" fill="hold">
                            <p:stCondLst>
                              <p:cond delay="10501"/>
                            </p:stCondLst>
                            <p:childTnLst>
                              <p:par>
                                <p:cTn id="8" presetID="1" presetClass="entr" presetSubtype="0" fill="hold" grpId="0" nodeType="afterEffect">
                                  <p:stCondLst>
                                    <p:cond delay="0"/>
                                  </p:stCondLst>
                                  <p:iterate type="lt">
                                    <p:tmAbs val="500"/>
                                  </p:iterate>
                                  <p:childTnLst>
                                    <p:set>
                                      <p:cBhvr>
                                        <p:cTn id="9" dur="1" fill="hold">
                                          <p:stCondLst>
                                            <p:cond delay="0"/>
                                          </p:stCondLst>
                                        </p:cTn>
                                        <p:tgtEl>
                                          <p:spTgt spid="3">
                                            <p:txEl>
                                              <p:pRg st="0" end="0"/>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3" name="type.wav"/>
                                        </p:tgtEl>
                                      </p:cMediaNode>
                                    </p:audio>
                                  </p:subTnLst>
                                </p:cTn>
                              </p:par>
                            </p:childTnLst>
                          </p:cTn>
                        </p:par>
                        <p:par>
                          <p:cTn id="10" fill="hold">
                            <p:stCondLst>
                              <p:cond delay="19002"/>
                            </p:stCondLst>
                            <p:childTnLst>
                              <p:par>
                                <p:cTn id="11" presetID="1" presetClass="entr" presetSubtype="0" fill="hold" grpId="0" nodeType="afterEffect">
                                  <p:stCondLst>
                                    <p:cond delay="0"/>
                                  </p:stCondLst>
                                  <p:iterate type="lt">
                                    <p:tmAbs val="500"/>
                                  </p:iterate>
                                  <p:childTnLst>
                                    <p:set>
                                      <p:cBhvr>
                                        <p:cTn id="12" dur="1" fill="hold">
                                          <p:stCondLst>
                                            <p:cond delay="0"/>
                                          </p:stCondLst>
                                        </p:cTn>
                                        <p:tgtEl>
                                          <p:spTgt spid="3">
                                            <p:txEl>
                                              <p:pRg st="3" end="3"/>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childTnLst>
                          </p:cTn>
                        </p:par>
                        <p:par>
                          <p:cTn id="13" fill="hold">
                            <p:stCondLst>
                              <p:cond delay="24003"/>
                            </p:stCondLst>
                            <p:childTnLst>
                              <p:par>
                                <p:cTn id="14" presetID="1" presetClass="entr" presetSubtype="0" fill="hold" grpId="0" nodeType="afterEffect">
                                  <p:stCondLst>
                                    <p:cond delay="0"/>
                                  </p:stCondLst>
                                  <p:iterate type="lt">
                                    <p:tmAbs val="500"/>
                                  </p:iterate>
                                  <p:childTnLst>
                                    <p:set>
                                      <p:cBhvr>
                                        <p:cTn id="15" dur="1" fill="hold">
                                          <p:stCondLst>
                                            <p:cond delay="0"/>
                                          </p:stCondLst>
                                        </p:cTn>
                                        <p:tgtEl>
                                          <p:spTgt spid="3">
                                            <p:txEl>
                                              <p:pRg st="4" end="4"/>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3" name="type.wav"/>
                                        </p:tgtEl>
                                      </p:cMediaNode>
                                    </p:audio>
                                  </p:subTnLst>
                                </p:cTn>
                              </p:par>
                            </p:childTnLst>
                          </p:cTn>
                        </p:par>
                        <p:par>
                          <p:cTn id="16" fill="hold">
                            <p:stCondLst>
                              <p:cond delay="690504"/>
                            </p:stCondLst>
                            <p:childTnLst>
                              <p:par>
                                <p:cTn id="17" presetID="1" presetClass="entr" presetSubtype="0" fill="hold" grpId="0"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par>
                          <p:cTn id="19" fill="hold">
                            <p:stCondLst>
                              <p:cond delay="690504"/>
                            </p:stCondLst>
                            <p:childTnLst>
                              <p:par>
                                <p:cTn id="20" presetID="1" presetClass="entr" presetSubtype="0" fill="hold" grpId="0" nodeType="afterEffect">
                                  <p:stCondLst>
                                    <p:cond delay="0"/>
                                  </p:stCondLst>
                                  <p:iterate type="lt">
                                    <p:tmAbs val="500"/>
                                  </p:iterate>
                                  <p:childTnLst>
                                    <p:set>
                                      <p:cBhvr>
                                        <p:cTn id="21" dur="1" fill="hold">
                                          <p:stCondLst>
                                            <p:cond delay="0"/>
                                          </p:stCondLst>
                                        </p:cTn>
                                        <p:tgtEl>
                                          <p:spTgt spid="3">
                                            <p:txEl>
                                              <p:pRg st="6" end="6"/>
                                            </p:txEl>
                                          </p:spTgt>
                                        </p:tgtEl>
                                        <p:attrNameLst>
                                          <p:attrName>style.visibility</p:attrName>
                                        </p:attrNameLst>
                                      </p:cBhvr>
                                      <p:to>
                                        <p:strVal val="visible"/>
                                      </p:to>
                                    </p:set>
                                  </p:childTnLst>
                                  <p:subTnLst>
                                    <p:audio>
                                      <p:cMediaNode>
                                        <p:cTn display="0" masterRel="sameClick">
                                          <p:stCondLst>
                                            <p:cond evt="begin" delay="0">
                                              <p:tn val="20"/>
                                            </p:cond>
                                          </p:stCondLst>
                                          <p:endCondLst>
                                            <p:cond evt="onStopAudio" delay="0">
                                              <p:tgtEl>
                                                <p:sldTgt/>
                                              </p:tgtEl>
                                            </p:cond>
                                          </p:endCondLst>
                                        </p:cTn>
                                        <p:tgtEl>
                                          <p:sndTgt r:embed="rId3" name="type.wav"/>
                                        </p:tgtEl>
                                      </p:cMediaNode>
                                    </p:audio>
                                  </p:subTnLst>
                                </p:cTn>
                              </p:par>
                            </p:childTnLst>
                          </p:cTn>
                        </p:par>
                        <p:par>
                          <p:cTn id="22" fill="hold">
                            <p:stCondLst>
                              <p:cond delay="703505"/>
                            </p:stCondLst>
                            <p:childTnLst>
                              <p:par>
                                <p:cTn id="23" presetID="1" presetClass="entr" presetSubtype="0" fill="hold" grpId="0" nodeType="afterEffect">
                                  <p:stCondLst>
                                    <p:cond delay="0"/>
                                  </p:stCondLst>
                                  <p:iterate type="lt">
                                    <p:tmAbs val="500"/>
                                  </p:iterate>
                                  <p:childTnLst>
                                    <p:set>
                                      <p:cBhvr>
                                        <p:cTn id="24" dur="1" fill="hold">
                                          <p:stCondLst>
                                            <p:cond delay="0"/>
                                          </p:stCondLst>
                                        </p:cTn>
                                        <p:tgtEl>
                                          <p:spTgt spid="3">
                                            <p:txEl>
                                              <p:pRg st="7" end="7"/>
                                            </p:txEl>
                                          </p:spTgt>
                                        </p:tgtEl>
                                        <p:attrNameLst>
                                          <p:attrName>style.visibility</p:attrName>
                                        </p:attrNameLst>
                                      </p:cBhvr>
                                      <p:to>
                                        <p:strVal val="visible"/>
                                      </p:to>
                                    </p:set>
                                  </p:childTnLst>
                                  <p:subTnLst>
                                    <p:audio>
                                      <p:cMediaNode>
                                        <p:cTn display="0" masterRel="sameClick">
                                          <p:stCondLst>
                                            <p:cond evt="begin" delay="0">
                                              <p:tn val="23"/>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7" name="Content Placeholder 6"/>
          <p:cNvSpPr>
            <a:spLocks noGrp="1"/>
          </p:cNvSpPr>
          <p:nvPr>
            <p:ph idx="1"/>
          </p:nvPr>
        </p:nvSpPr>
        <p:spPr>
          <a:xfrm>
            <a:off x="457200" y="1828800"/>
            <a:ext cx="8229600" cy="4525963"/>
          </a:xfrm>
        </p:spPr>
        <p:txBody>
          <a:bodyPr>
            <a:normAutofit fontScale="40000" lnSpcReduction="20000"/>
          </a:bodyPr>
          <a:lstStyle/>
          <a:p>
            <a:endParaRPr lang="en-US" dirty="0" smtClean="0"/>
          </a:p>
          <a:p>
            <a:endParaRPr lang="en-US" dirty="0" smtClean="0"/>
          </a:p>
          <a:p>
            <a:endParaRPr lang="en-US" dirty="0" smtClean="0"/>
          </a:p>
          <a:p>
            <a:r>
              <a:rPr lang="en-US" dirty="0" smtClean="0"/>
              <a:t>VOL. V.—No. 215.] </a:t>
            </a:r>
          </a:p>
          <a:p>
            <a:r>
              <a:rPr lang="en-US" dirty="0" smtClean="0"/>
              <a:t>NEW YORK, SATURDAY, FEBRUARY 9, 1861. [PRICE FIVE CENTS. </a:t>
            </a:r>
          </a:p>
          <a:p>
            <a:r>
              <a:rPr lang="en-US" dirty="0" smtClean="0"/>
              <a:t>Entered according to Act of Congress, in the Year 1861, by Harper &amp; Brothers, in the Clerk's Office of the District Court for the Southern District of New York. </a:t>
            </a:r>
          </a:p>
          <a:p>
            <a:r>
              <a:rPr lang="en-US" dirty="0" smtClean="0"/>
              <a:t>SYDENHAM MOORE. </a:t>
            </a:r>
          </a:p>
          <a:p>
            <a:endParaRPr lang="en-US" dirty="0" smtClean="0"/>
          </a:p>
          <a:p>
            <a:r>
              <a:rPr lang="en-US" dirty="0" smtClean="0"/>
              <a:t>SENATOR CLEMENT C. CLAY, JR. </a:t>
            </a:r>
          </a:p>
          <a:p>
            <a:endParaRPr lang="en-US" dirty="0" smtClean="0"/>
          </a:p>
          <a:p>
            <a:r>
              <a:rPr lang="en-US" dirty="0" smtClean="0"/>
              <a:t>JAMES A. STALLWORTH. </a:t>
            </a:r>
          </a:p>
          <a:p>
            <a:r>
              <a:rPr lang="en-US" dirty="0" smtClean="0"/>
              <a:t>WILLIAMSON R. W. COBB. </a:t>
            </a:r>
          </a:p>
          <a:p>
            <a:endParaRPr lang="en-US" dirty="0" smtClean="0"/>
          </a:p>
          <a:p>
            <a:r>
              <a:rPr lang="en-US" dirty="0" smtClean="0"/>
              <a:t>SENATOR BENJAMIN FITZPATRICK. </a:t>
            </a:r>
          </a:p>
          <a:p>
            <a:endParaRPr lang="en-US" dirty="0" smtClean="0"/>
          </a:p>
          <a:p>
            <a:r>
              <a:rPr lang="en-US" dirty="0" smtClean="0"/>
              <a:t>DAVID CLOPTON. </a:t>
            </a:r>
          </a:p>
          <a:p>
            <a:r>
              <a:rPr lang="en-US" dirty="0" smtClean="0"/>
              <a:t>JAMES T. PUGH.</a:t>
            </a:r>
          </a:p>
          <a:p>
            <a:endParaRPr lang="en-US" dirty="0" smtClean="0"/>
          </a:p>
          <a:p>
            <a:r>
              <a:rPr lang="en-US" dirty="0" smtClean="0"/>
              <a:t> JABEZ L. M. CURRY. GEORGE S. HOUSTON </a:t>
            </a:r>
          </a:p>
          <a:p>
            <a:r>
              <a:rPr lang="en-US" dirty="0" smtClean="0"/>
              <a:t>THE SECEDING ALABAMA DELEGATION IN CONGRESS.—PHOTOGRAPHED BY BRADY. - [SEE NEXT PAGE.] </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254727"/>
            <a:ext cx="8229600" cy="1193073"/>
          </a:xfrm>
          <a:prstGeom prst="rect">
            <a:avLst/>
          </a:prstGeom>
        </p:spPr>
      </p:pic>
    </p:spTree>
    <p:extLst>
      <p:ext uri="{BB962C8B-B14F-4D97-AF65-F5344CB8AC3E}">
        <p14:creationId xmlns:p14="http://schemas.microsoft.com/office/powerpoint/2010/main" val="4180476212"/>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2" name="explode.wav"/>
          </p:stSnd>
        </p:sndAc>
      </p:transition>
    </mc:Choice>
    <mc:Fallback xmlns="">
      <p:transition spd="slow" advClick="0" advTm="0">
        <p:split/>
        <p:sndAc>
          <p:stSnd>
            <p:snd r:embed="rId5"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 presetClass="entr" presetSubtype="0" fill="hold" grpId="0" nodeType="afterEffect">
                                  <p:stCondLst>
                                    <p:cond delay="1100"/>
                                  </p:stCondLst>
                                  <p:childTnLst>
                                    <p:set>
                                      <p:cBhvr>
                                        <p:cTn id="10" dur="1" fill="hold">
                                          <p:stCondLst>
                                            <p:cond delay="0"/>
                                          </p:stCondLst>
                                        </p:cTn>
                                        <p:tgtEl>
                                          <p:spTgt spid="7">
                                            <p:txEl>
                                              <p:pRg st="3" end="3"/>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3" name="type.wav"/>
                                        </p:tgtEl>
                                      </p:cMediaNode>
                                    </p:audio>
                                  </p:subTnLst>
                                </p:cTn>
                              </p:par>
                            </p:childTnLst>
                          </p:cTn>
                        </p:par>
                        <p:par>
                          <p:cTn id="11" fill="hold">
                            <p:stCondLst>
                              <p:cond delay="1600"/>
                            </p:stCondLst>
                            <p:childTnLst>
                              <p:par>
                                <p:cTn id="12" presetID="1" presetClass="entr" presetSubtype="0" fill="hold" grpId="0" nodeType="afterEffect">
                                  <p:stCondLst>
                                    <p:cond delay="2000"/>
                                  </p:stCondLst>
                                  <p:childTnLst>
                                    <p:set>
                                      <p:cBhvr>
                                        <p:cTn id="13" dur="1" fill="hold">
                                          <p:stCondLst>
                                            <p:cond delay="0"/>
                                          </p:stCondLst>
                                        </p:cTn>
                                        <p:tgtEl>
                                          <p:spTgt spid="7">
                                            <p:txEl>
                                              <p:pRg st="4" end="4"/>
                                            </p:txEl>
                                          </p:spTgt>
                                        </p:tgtEl>
                                        <p:attrNameLst>
                                          <p:attrName>style.visibility</p:attrName>
                                        </p:attrNameLst>
                                      </p:cBhvr>
                                      <p:to>
                                        <p:strVal val="visible"/>
                                      </p:to>
                                    </p:set>
                                  </p:childTnLst>
                                  <p:subTnLst>
                                    <p:audio>
                                      <p:cMediaNode>
                                        <p:cTn display="0" masterRel="sameClick">
                                          <p:stCondLst>
                                            <p:cond evt="begin" delay="0">
                                              <p:tn val="12"/>
                                            </p:cond>
                                          </p:stCondLst>
                                          <p:endCondLst>
                                            <p:cond evt="onStopAudio" delay="0">
                                              <p:tgtEl>
                                                <p:sldTgt/>
                                              </p:tgtEl>
                                            </p:cond>
                                          </p:endCondLst>
                                        </p:cTn>
                                        <p:tgtEl>
                                          <p:sndTgt r:embed="rId3" name="type.wav"/>
                                        </p:tgtEl>
                                      </p:cMediaNode>
                                    </p:audio>
                                  </p:subTnLst>
                                </p:cTn>
                              </p:par>
                            </p:childTnLst>
                          </p:cTn>
                        </p:par>
                        <p:par>
                          <p:cTn id="14" fill="hold">
                            <p:stCondLst>
                              <p:cond delay="3600"/>
                            </p:stCondLst>
                            <p:childTnLst>
                              <p:par>
                                <p:cTn id="15" presetID="1" presetClass="entr" presetSubtype="0" fill="hold" grpId="0" nodeType="afterEffect">
                                  <p:stCondLst>
                                    <p:cond delay="1500"/>
                                  </p:stCondLst>
                                  <p:childTnLst>
                                    <p:set>
                                      <p:cBhvr>
                                        <p:cTn id="16" dur="1" fill="hold">
                                          <p:stCondLst>
                                            <p:cond delay="0"/>
                                          </p:stCondLst>
                                        </p:cTn>
                                        <p:tgtEl>
                                          <p:spTgt spid="7">
                                            <p:txEl>
                                              <p:pRg st="5" end="5"/>
                                            </p:txEl>
                                          </p:spTgt>
                                        </p:tgtEl>
                                        <p:attrNameLst>
                                          <p:attrName>style.visibility</p:attrName>
                                        </p:attrNameLst>
                                      </p:cBhvr>
                                      <p:to>
                                        <p:strVal val="visible"/>
                                      </p:to>
                                    </p:set>
                                  </p:childTnLst>
                                  <p:subTnLst>
                                    <p:audio>
                                      <p:cMediaNode>
                                        <p:cTn display="0" masterRel="sameClick">
                                          <p:stCondLst>
                                            <p:cond evt="begin" delay="0">
                                              <p:tn val="15"/>
                                            </p:cond>
                                          </p:stCondLst>
                                          <p:endCondLst>
                                            <p:cond evt="onStopAudio" delay="0">
                                              <p:tgtEl>
                                                <p:sldTgt/>
                                              </p:tgtEl>
                                            </p:cond>
                                          </p:endCondLst>
                                        </p:cTn>
                                        <p:tgtEl>
                                          <p:sndTgt r:embed="rId3" name="type.wav"/>
                                        </p:tgtEl>
                                      </p:cMediaNode>
                                    </p:audio>
                                  </p:subTnLst>
                                </p:cTn>
                              </p:par>
                            </p:childTnLst>
                          </p:cTn>
                        </p:par>
                        <p:par>
                          <p:cTn id="17" fill="hold">
                            <p:stCondLst>
                              <p:cond delay="5100"/>
                            </p:stCondLst>
                            <p:childTnLst>
                              <p:par>
                                <p:cTn id="18" presetID="1" presetClass="entr" presetSubtype="0" fill="hold" grpId="0" nodeType="afterEffect">
                                  <p:stCondLst>
                                    <p:cond delay="1700"/>
                                  </p:stCondLst>
                                  <p:childTnLst>
                                    <p:set>
                                      <p:cBhvr>
                                        <p:cTn id="19" dur="1" fill="hold">
                                          <p:stCondLst>
                                            <p:cond delay="0"/>
                                          </p:stCondLst>
                                        </p:cTn>
                                        <p:tgtEl>
                                          <p:spTgt spid="7">
                                            <p:txEl>
                                              <p:pRg st="6" end="6"/>
                                            </p:txEl>
                                          </p:spTgt>
                                        </p:tgtEl>
                                        <p:attrNameLst>
                                          <p:attrName>style.visibility</p:attrName>
                                        </p:attrNameLst>
                                      </p:cBhvr>
                                      <p:to>
                                        <p:strVal val="visible"/>
                                      </p:to>
                                    </p:set>
                                  </p:childTnLst>
                                </p:cTn>
                              </p:par>
                            </p:childTnLst>
                          </p:cTn>
                        </p:par>
                        <p:par>
                          <p:cTn id="20" fill="hold">
                            <p:stCondLst>
                              <p:cond delay="6800"/>
                            </p:stCondLst>
                            <p:childTnLst>
                              <p:par>
                                <p:cTn id="21" presetID="1" presetClass="entr" presetSubtype="0" fill="hold" grpId="0" nodeType="afterEffect">
                                  <p:stCondLst>
                                    <p:cond delay="110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par>
                          <p:cTn id="23" fill="hold">
                            <p:stCondLst>
                              <p:cond delay="7900"/>
                            </p:stCondLst>
                            <p:childTnLst>
                              <p:par>
                                <p:cTn id="24" presetID="1" presetClass="entr" presetSubtype="0" fill="hold" grpId="0" nodeType="afterEffect">
                                  <p:stCondLst>
                                    <p:cond delay="700"/>
                                  </p:stCondLst>
                                  <p:childTnLst>
                                    <p:set>
                                      <p:cBhvr>
                                        <p:cTn id="25" dur="1" fill="hold">
                                          <p:stCondLst>
                                            <p:cond delay="0"/>
                                          </p:stCondLst>
                                        </p:cTn>
                                        <p:tgtEl>
                                          <p:spTgt spid="7">
                                            <p:txEl>
                                              <p:pRg st="10" end="10"/>
                                            </p:txEl>
                                          </p:spTgt>
                                        </p:tgtEl>
                                        <p:attrNameLst>
                                          <p:attrName>style.visibility</p:attrName>
                                        </p:attrNameLst>
                                      </p:cBhvr>
                                      <p:to>
                                        <p:strVal val="visible"/>
                                      </p:to>
                                    </p:set>
                                  </p:childTnLst>
                                </p:cTn>
                              </p:par>
                            </p:childTnLst>
                          </p:cTn>
                        </p:par>
                        <p:par>
                          <p:cTn id="26" fill="hold">
                            <p:stCondLst>
                              <p:cond delay="8600"/>
                            </p:stCondLst>
                            <p:childTnLst>
                              <p:par>
                                <p:cTn id="27" presetID="1" presetClass="entr" presetSubtype="0" fill="hold" grpId="0" nodeType="afterEffect">
                                  <p:stCondLst>
                                    <p:cond delay="1600"/>
                                  </p:stCondLst>
                                  <p:childTnLst>
                                    <p:set>
                                      <p:cBhvr>
                                        <p:cTn id="28" dur="1" fill="hold">
                                          <p:stCondLst>
                                            <p:cond delay="0"/>
                                          </p:stCondLst>
                                        </p:cTn>
                                        <p:tgtEl>
                                          <p:spTgt spid="7">
                                            <p:txEl>
                                              <p:pRg st="11" end="11"/>
                                            </p:txEl>
                                          </p:spTgt>
                                        </p:tgtEl>
                                        <p:attrNameLst>
                                          <p:attrName>style.visibility</p:attrName>
                                        </p:attrNameLst>
                                      </p:cBhvr>
                                      <p:to>
                                        <p:strVal val="visible"/>
                                      </p:to>
                                    </p:set>
                                  </p:childTnLst>
                                </p:cTn>
                              </p:par>
                            </p:childTnLst>
                          </p:cTn>
                        </p:par>
                        <p:par>
                          <p:cTn id="29" fill="hold">
                            <p:stCondLst>
                              <p:cond delay="10200"/>
                            </p:stCondLst>
                            <p:childTnLst>
                              <p:par>
                                <p:cTn id="30" presetID="1" presetClass="entr" presetSubtype="0" fill="hold" grpId="0" nodeType="afterEffect">
                                  <p:stCondLst>
                                    <p:cond delay="1000"/>
                                  </p:stCondLst>
                                  <p:childTnLst>
                                    <p:set>
                                      <p:cBhvr>
                                        <p:cTn id="31" dur="1" fill="hold">
                                          <p:stCondLst>
                                            <p:cond delay="0"/>
                                          </p:stCondLst>
                                        </p:cTn>
                                        <p:tgtEl>
                                          <p:spTgt spid="7">
                                            <p:txEl>
                                              <p:pRg st="13" end="13"/>
                                            </p:txEl>
                                          </p:spTgt>
                                        </p:tgtEl>
                                        <p:attrNameLst>
                                          <p:attrName>style.visibility</p:attrName>
                                        </p:attrNameLst>
                                      </p:cBhvr>
                                      <p:to>
                                        <p:strVal val="visible"/>
                                      </p:to>
                                    </p:set>
                                  </p:childTnLst>
                                </p:cTn>
                              </p:par>
                            </p:childTnLst>
                          </p:cTn>
                        </p:par>
                        <p:par>
                          <p:cTn id="32" fill="hold">
                            <p:stCondLst>
                              <p:cond delay="11200"/>
                            </p:stCondLst>
                            <p:childTnLst>
                              <p:par>
                                <p:cTn id="33" presetID="1" presetClass="entr" presetSubtype="0" fill="hold" grpId="0" nodeType="afterEffect">
                                  <p:stCondLst>
                                    <p:cond delay="1000"/>
                                  </p:stCondLst>
                                  <p:childTnLst>
                                    <p:set>
                                      <p:cBhvr>
                                        <p:cTn id="34" dur="1" fill="hold">
                                          <p:stCondLst>
                                            <p:cond delay="0"/>
                                          </p:stCondLst>
                                        </p:cTn>
                                        <p:tgtEl>
                                          <p:spTgt spid="7">
                                            <p:txEl>
                                              <p:pRg st="15" end="15"/>
                                            </p:txEl>
                                          </p:spTgt>
                                        </p:tgtEl>
                                        <p:attrNameLst>
                                          <p:attrName>style.visibility</p:attrName>
                                        </p:attrNameLst>
                                      </p:cBhvr>
                                      <p:to>
                                        <p:strVal val="visible"/>
                                      </p:to>
                                    </p:set>
                                  </p:childTnLst>
                                </p:cTn>
                              </p:par>
                            </p:childTnLst>
                          </p:cTn>
                        </p:par>
                        <p:par>
                          <p:cTn id="35" fill="hold">
                            <p:stCondLst>
                              <p:cond delay="12200"/>
                            </p:stCondLst>
                            <p:childTnLst>
                              <p:par>
                                <p:cTn id="36" presetID="1" presetClass="entr" presetSubtype="0" fill="hold" grpId="0" nodeType="afterEffect">
                                  <p:stCondLst>
                                    <p:cond delay="1400"/>
                                  </p:stCondLst>
                                  <p:childTnLst>
                                    <p:set>
                                      <p:cBhvr>
                                        <p:cTn id="37" dur="1" fill="hold">
                                          <p:stCondLst>
                                            <p:cond delay="0"/>
                                          </p:stCondLst>
                                        </p:cTn>
                                        <p:tgtEl>
                                          <p:spTgt spid="7">
                                            <p:txEl>
                                              <p:pRg st="16" end="16"/>
                                            </p:txEl>
                                          </p:spTgt>
                                        </p:tgtEl>
                                        <p:attrNameLst>
                                          <p:attrName>style.visibility</p:attrName>
                                        </p:attrNameLst>
                                      </p:cBhvr>
                                      <p:to>
                                        <p:strVal val="visible"/>
                                      </p:to>
                                    </p:set>
                                  </p:childTnLst>
                                </p:cTn>
                              </p:par>
                            </p:childTnLst>
                          </p:cTn>
                        </p:par>
                        <p:par>
                          <p:cTn id="38" fill="hold">
                            <p:stCondLst>
                              <p:cond delay="13600"/>
                            </p:stCondLst>
                            <p:childTnLst>
                              <p:par>
                                <p:cTn id="39" presetID="1" presetClass="entr" presetSubtype="0" fill="hold" grpId="0" nodeType="afterEffect">
                                  <p:stCondLst>
                                    <p:cond delay="1100"/>
                                  </p:stCondLst>
                                  <p:childTnLst>
                                    <p:set>
                                      <p:cBhvr>
                                        <p:cTn id="40" dur="1" fill="hold">
                                          <p:stCondLst>
                                            <p:cond delay="0"/>
                                          </p:stCondLst>
                                        </p:cTn>
                                        <p:tgtEl>
                                          <p:spTgt spid="7">
                                            <p:txEl>
                                              <p:pRg st="18" end="18"/>
                                            </p:txEl>
                                          </p:spTgt>
                                        </p:tgtEl>
                                        <p:attrNameLst>
                                          <p:attrName>style.visibility</p:attrName>
                                        </p:attrNameLst>
                                      </p:cBhvr>
                                      <p:to>
                                        <p:strVal val="visible"/>
                                      </p:to>
                                    </p:set>
                                  </p:childTnLst>
                                </p:cTn>
                              </p:par>
                            </p:childTnLst>
                          </p:cTn>
                        </p:par>
                        <p:par>
                          <p:cTn id="41" fill="hold">
                            <p:stCondLst>
                              <p:cond delay="14700"/>
                            </p:stCondLst>
                            <p:childTnLst>
                              <p:par>
                                <p:cTn id="42" presetID="1" presetClass="entr" presetSubtype="0" fill="hold" grpId="0" nodeType="afterEffect">
                                  <p:stCondLst>
                                    <p:cond delay="900"/>
                                  </p:stCondLst>
                                  <p:childTnLst>
                                    <p:set>
                                      <p:cBhvr>
                                        <p:cTn id="43" dur="1" fill="hold">
                                          <p:stCondLst>
                                            <p:cond delay="0"/>
                                          </p:stCondLst>
                                        </p:cTn>
                                        <p:tgtEl>
                                          <p:spTgt spid="7">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2</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82 </a:t>
            </a:r>
          </a:p>
          <a:p>
            <a:r>
              <a:rPr lang="en-US" dirty="0" smtClean="0"/>
              <a:t>THE SECEDING ALABAMA DELEGATION IN CONGRESS. </a:t>
            </a:r>
          </a:p>
          <a:p>
            <a:r>
              <a:rPr lang="en-US" dirty="0" smtClean="0"/>
              <a:t>BENJAMIN FITZPATRICK, </a:t>
            </a:r>
          </a:p>
          <a:p>
            <a:endParaRPr lang="en-US" dirty="0" smtClean="0"/>
          </a:p>
          <a:p>
            <a:r>
              <a:rPr lang="en-US" dirty="0" smtClean="0"/>
              <a:t>CLEMENT CLAIRBORNE CLAY,</a:t>
            </a:r>
          </a:p>
          <a:p>
            <a:endParaRPr lang="en-US" dirty="0" smtClean="0"/>
          </a:p>
          <a:p>
            <a:r>
              <a:rPr lang="en-US" dirty="0" smtClean="0"/>
              <a:t>JAMES A. STALLWORTH</a:t>
            </a:r>
            <a:r>
              <a:rPr lang="en-US" dirty="0" smtClean="0"/>
              <a:t>,</a:t>
            </a:r>
          </a:p>
          <a:p>
            <a:r>
              <a:rPr lang="en-US" dirty="0" smtClean="0"/>
              <a:t> </a:t>
            </a:r>
            <a:r>
              <a:rPr lang="en-US" dirty="0"/>
              <a:t>JAMES L. PUGH,</a:t>
            </a:r>
          </a:p>
          <a:p>
            <a:endParaRPr lang="en-US" dirty="0"/>
          </a:p>
          <a:p>
            <a:r>
              <a:rPr lang="en-US" dirty="0"/>
              <a:t>DAVID CLOPTON,</a:t>
            </a:r>
          </a:p>
          <a:p>
            <a:endParaRPr lang="en-US" dirty="0"/>
          </a:p>
          <a:p>
            <a:r>
              <a:rPr lang="en-US" dirty="0"/>
              <a:t>SYDENHAM MOORE,</a:t>
            </a:r>
          </a:p>
          <a:p>
            <a:endParaRPr lang="en-US" dirty="0"/>
          </a:p>
          <a:p>
            <a:r>
              <a:rPr lang="en-US" dirty="0"/>
              <a:t>GEORGE S. HOUSTON,</a:t>
            </a:r>
          </a:p>
          <a:p>
            <a:endParaRPr lang="en-US" dirty="0"/>
          </a:p>
          <a:p>
            <a:r>
              <a:rPr lang="en-US" dirty="0"/>
              <a:t>WILLIAMSON R. W. COBB, </a:t>
            </a:r>
            <a:endParaRPr lang="en-US" dirty="0" smtClean="0"/>
          </a:p>
          <a:p>
            <a:r>
              <a:rPr lang="en-US" dirty="0" smtClean="0"/>
              <a:t>JABEZ </a:t>
            </a:r>
            <a:r>
              <a:rPr lang="en-US" dirty="0"/>
              <a:t>L. M. CURRY</a:t>
            </a:r>
            <a:endParaRPr lang="en-US" dirty="0" smtClean="0"/>
          </a:p>
          <a:p>
            <a:pPr marL="0" indent="0">
              <a:buNone/>
            </a:pPr>
            <a:endParaRPr lang="en-US" dirty="0" smtClean="0"/>
          </a:p>
        </p:txBody>
      </p:sp>
    </p:spTree>
    <p:extLst>
      <p:ext uri="{BB962C8B-B14F-4D97-AF65-F5344CB8AC3E}">
        <p14:creationId xmlns:p14="http://schemas.microsoft.com/office/powerpoint/2010/main" val="833346539"/>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2" name="bomb.wav"/>
          </p:stSnd>
        </p:sndAc>
      </p:transition>
    </mc:Choice>
    <mc:Fallback xmlns="">
      <p:transition spd="slow" advClick="0" advTm="0">
        <p:split/>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3">
                                            <p:txEl>
                                              <p:pRg st="13" end="13"/>
                                            </p:tx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3</a:t>
            </a:r>
            <a:endParaRPr lang="en-US" dirty="0"/>
          </a:p>
        </p:txBody>
      </p:sp>
      <p:sp>
        <p:nvSpPr>
          <p:cNvPr id="3" name="Content Placeholder 2"/>
          <p:cNvSpPr>
            <a:spLocks noGrp="1"/>
          </p:cNvSpPr>
          <p:nvPr>
            <p:ph idx="1"/>
          </p:nvPr>
        </p:nvSpPr>
        <p:spPr/>
        <p:txBody>
          <a:bodyPr>
            <a:normAutofit fontScale="32500" lnSpcReduction="20000"/>
          </a:bodyPr>
          <a:lstStyle/>
          <a:p>
            <a:endParaRPr lang="en-US" dirty="0" smtClean="0"/>
          </a:p>
          <a:p>
            <a:endParaRPr lang="en-US" dirty="0" smtClean="0"/>
          </a:p>
          <a:p>
            <a:endParaRPr lang="en-US" dirty="0" smtClean="0"/>
          </a:p>
          <a:p>
            <a:r>
              <a:rPr lang="en-US" dirty="0" smtClean="0"/>
              <a:t>83 </a:t>
            </a:r>
          </a:p>
          <a:p>
            <a:r>
              <a:rPr lang="en-US" dirty="0" smtClean="0"/>
              <a:t>enough to justify us in abusing them for declining to join us. In Canada they have a Government. </a:t>
            </a:r>
          </a:p>
          <a:p>
            <a:r>
              <a:rPr lang="en-US" dirty="0" smtClean="0"/>
              <a:t>THE REAL CONDITION OF THE </a:t>
            </a:r>
          </a:p>
          <a:p>
            <a:r>
              <a:rPr lang="en-US" dirty="0" smtClean="0"/>
              <a:t>SOUTH. </a:t>
            </a:r>
          </a:p>
          <a:p>
            <a:r>
              <a:rPr lang="en-US" dirty="0" smtClean="0"/>
              <a:t>WE willingly give place to the following letter, which explains itself: </a:t>
            </a:r>
          </a:p>
          <a:p>
            <a:endParaRPr lang="en-US" dirty="0" smtClean="0"/>
          </a:p>
          <a:p>
            <a:r>
              <a:rPr lang="en-US" dirty="0" smtClean="0"/>
              <a:t>"MACON, GEORGIA, Jan. 24, 1861. </a:t>
            </a:r>
          </a:p>
          <a:p>
            <a:endParaRPr lang="en-US" dirty="0" smtClean="0"/>
          </a:p>
          <a:p>
            <a:r>
              <a:rPr lang="en-US" dirty="0" smtClean="0"/>
              <a:t>"MESSRS. HARPER AND BROTHERS, — Permit me to address you a few lines, as a friend, and from an old association of feeling, from having worked in your office in 1821 and 1822. I have favorable associations connected with it, when the elder associate was married, and Wesley and Fletcher Harper were apprentices. I helped to move your office on a cold morning, in 1822, from the north to the south side of Pearl Street, over the book-store of Collins &amp; Hannay, and completed my portion of the work so as to distribute a handful of letter before breakfast. I do not think, from what I saw three years ago, that your office could now be removed in so short a time. But the above is not the object of my writing. I have taken your Monthly and Weekly, since the commencement of their publication, through our book-stores—I have noticed many articles in your Weekly, as news items, with regard to Southern affairs—scarcity of provisions and their prices, etc., which are either highly exaggerated or entirely false. I know the state of the country well, and it does not admit of any such assertions as I see in your columns. I will only say that, although our grain crops were only middling last year, we have plenty in our State to protect every one from hunger or starvation. Also, that very few are out of employment who are disposed to work ; and in a short time there will be more labor than laborers to perform it. It is true, that there is some stagnation in business here, and the usual amount of fine goods have not been imported by our merchants for a short time past. This is all very well for us—as the stock now on hand is sufficient for the next two years—and may tend for a time to check past extravagance with those who think they have "got nothing to eat or nothing to wear," while all that is necessary is in abundance about them. Such items as I have referred to are calculated to irritate sensitive people in the political ferment we are undergoing. Yours, respectfully,   S. Rosh." </a:t>
            </a:r>
          </a:p>
          <a:p>
            <a:endParaRPr lang="en-US" dirty="0" smtClean="0"/>
          </a:p>
        </p:txBody>
      </p:sp>
    </p:spTree>
    <p:extLst>
      <p:ext uri="{BB962C8B-B14F-4D97-AF65-F5344CB8AC3E}">
        <p14:creationId xmlns:p14="http://schemas.microsoft.com/office/powerpoint/2010/main" val="3443585630"/>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2" name="explode.wav"/>
          </p:stSnd>
        </p:sndAc>
      </p:transition>
    </mc:Choice>
    <mc:Fallback xmlns="">
      <p:transition spd="slow" advClick="0" advTm="0">
        <p:split/>
        <p:sndAc>
          <p:stSnd>
            <p:snd r:embed="rId3"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50000">
              <a:srgbClr val="808080"/>
            </a:gs>
            <a:gs pos="49000">
              <a:srgbClr val="0000FF"/>
            </a:gs>
            <a:gs pos="51000">
              <a:srgbClr val="A9A9A9"/>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800" dirty="0" smtClean="0">
                <a:solidFill>
                  <a:schemeClr val="bg1"/>
                </a:solidFill>
              </a:rPr>
              <a:t>Civil War in Tennessee</a:t>
            </a:r>
            <a:endParaRPr lang="en-US" sz="4800"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6400" y="1048658"/>
            <a:ext cx="5791200" cy="5629048"/>
          </a:xfrm>
          <a:prstGeom prst="rect">
            <a:avLst/>
          </a:prstGeom>
          <a:ln>
            <a:noFill/>
          </a:ln>
          <a:effectLst>
            <a:softEdge rad="112500"/>
          </a:effectLst>
        </p:spPr>
      </p:pic>
    </p:spTree>
    <p:extLst>
      <p:ext uri="{BB962C8B-B14F-4D97-AF65-F5344CB8AC3E}">
        <p14:creationId xmlns:p14="http://schemas.microsoft.com/office/powerpoint/2010/main" val="2728621419"/>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2" name="explode.wav"/>
          </p:stSnd>
        </p:sndAc>
      </p:transition>
    </mc:Choice>
    <mc:Fallback xmlns="">
      <p:transition spd="slow" advClick="0" advTm="0">
        <p:split/>
        <p:sndAc>
          <p:stSnd>
            <p:snd r:embed="rId4"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6" presetClass="emph" presetSubtype="0" fill="hold" nodeType="afterEffect">
                                  <p:stCondLst>
                                    <p:cond delay="0"/>
                                  </p:stCondLst>
                                  <p:childTnLst>
                                    <p:animScale>
                                      <p:cBhvr>
                                        <p:cTn id="10"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Hymn of the Republic</a:t>
            </a:r>
            <a:endParaRPr lang="en-US" dirty="0"/>
          </a:p>
        </p:txBody>
      </p:sp>
      <p:pic>
        <p:nvPicPr>
          <p:cNvPr id="4" name="Battle Hymn of the Republic.mp3">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5">
            <a:extLst>
              <a:ext uri="{BEBA8EAE-BF5A-486C-A8C5-ECC9F3942E4B}">
                <a14:imgProps xmlns:a14="http://schemas.microsoft.com/office/drawing/2010/main">
                  <a14:imgLayer r:embed="rId6">
                    <a14:imgEffect>
                      <a14:colorTemperature colorTemp="1500"/>
                    </a14:imgEffect>
                    <a14:imgEffect>
                      <a14:saturation sat="145000"/>
                    </a14:imgEffect>
                  </a14:imgLayer>
                </a14:imgProps>
              </a:ext>
            </a:extLst>
          </a:blip>
          <a:stretch>
            <a:fillRect/>
          </a:stretch>
        </p:blipFill>
        <p:spPr>
          <a:xfrm flipV="1">
            <a:off x="8153400" y="5562600"/>
            <a:ext cx="381000" cy="381000"/>
          </a:xfrm>
          <a:noFill/>
        </p:spPr>
      </p:pic>
      <p:sp>
        <p:nvSpPr>
          <p:cNvPr id="5" name="Rectangle 4"/>
          <p:cNvSpPr/>
          <p:nvPr/>
        </p:nvSpPr>
        <p:spPr>
          <a:xfrm>
            <a:off x="609600" y="1219200"/>
            <a:ext cx="8001000" cy="5324535"/>
          </a:xfrm>
          <a:prstGeom prst="rect">
            <a:avLst/>
          </a:prstGeom>
        </p:spPr>
        <p:txBody>
          <a:bodyPr wrap="square">
            <a:spAutoFit/>
          </a:bodyPr>
          <a:lstStyle/>
          <a:p>
            <a:r>
              <a:rPr lang="en-US" sz="1000" dirty="0" smtClean="0"/>
              <a:t>Mine eyes have seen the glory of the coming of the Lord:</a:t>
            </a:r>
          </a:p>
          <a:p>
            <a:r>
              <a:rPr lang="en-US" sz="1000" dirty="0" smtClean="0"/>
              <a:t>He is trampling out the vintage where the grapes of wrath are stored;</a:t>
            </a:r>
          </a:p>
          <a:p>
            <a:r>
              <a:rPr lang="en-US" sz="1000" dirty="0" smtClean="0"/>
              <a:t>He hath loosed the fateful lightning of His terrible swift sword:</a:t>
            </a:r>
          </a:p>
          <a:p>
            <a:r>
              <a:rPr lang="en-US" sz="1000" dirty="0" smtClean="0"/>
              <a:t>His truth is marching on.</a:t>
            </a:r>
          </a:p>
          <a:p>
            <a:r>
              <a:rPr lang="en-US" sz="1000" dirty="0" smtClean="0"/>
              <a:t>(Chorus)</a:t>
            </a:r>
          </a:p>
          <a:p>
            <a:r>
              <a:rPr lang="en-US" sz="1000" dirty="0" smtClean="0"/>
              <a:t>Glory, glory, hallelujah!</a:t>
            </a:r>
          </a:p>
          <a:p>
            <a:r>
              <a:rPr lang="en-US" sz="1000" dirty="0" smtClean="0"/>
              <a:t>Glory, glory, hallelujah!</a:t>
            </a:r>
          </a:p>
          <a:p>
            <a:r>
              <a:rPr lang="en-US" sz="1000" dirty="0" smtClean="0"/>
              <a:t>Glory, glory, hallelujah!</a:t>
            </a:r>
          </a:p>
          <a:p>
            <a:r>
              <a:rPr lang="en-US" sz="1000" dirty="0" smtClean="0"/>
              <a:t>His truth is marching on.</a:t>
            </a:r>
          </a:p>
          <a:p>
            <a:r>
              <a:rPr lang="en-US" sz="1000" dirty="0" smtClean="0"/>
              <a:t>I have seen Him in the watch-fires of a hundred circling camps,</a:t>
            </a:r>
          </a:p>
          <a:p>
            <a:r>
              <a:rPr lang="en-US" sz="1000" dirty="0" smtClean="0"/>
              <a:t>They have builded Him an altar in the evening dews and damps;</a:t>
            </a:r>
          </a:p>
          <a:p>
            <a:r>
              <a:rPr lang="en-US" sz="1000" dirty="0" smtClean="0"/>
              <a:t>I can read His righteous sentence by the dim and flaring lamps:</a:t>
            </a:r>
          </a:p>
          <a:p>
            <a:r>
              <a:rPr lang="en-US" sz="1000" dirty="0" smtClean="0"/>
              <a:t>His day is marching on.</a:t>
            </a:r>
          </a:p>
          <a:p>
            <a:r>
              <a:rPr lang="en-US" sz="1000" dirty="0" smtClean="0"/>
              <a:t>(Chorus)</a:t>
            </a:r>
          </a:p>
          <a:p>
            <a:r>
              <a:rPr lang="en-US" sz="1000" dirty="0" smtClean="0"/>
              <a:t>I have read a fiery gospel writ in burnished rows of steel:</a:t>
            </a:r>
          </a:p>
          <a:p>
            <a:r>
              <a:rPr lang="en-US" sz="1000" dirty="0" smtClean="0"/>
              <a:t>"As ye deal with my contemnors, so with you my grace shall deal;</a:t>
            </a:r>
          </a:p>
          <a:p>
            <a:r>
              <a:rPr lang="en-US" sz="1000" dirty="0" smtClean="0"/>
              <a:t>Let the Hero, born of woman, crush the serpent with his heel,</a:t>
            </a:r>
          </a:p>
          <a:p>
            <a:r>
              <a:rPr lang="en-US" sz="1000" dirty="0" smtClean="0"/>
              <a:t>Since God is marching on."</a:t>
            </a:r>
          </a:p>
          <a:p>
            <a:r>
              <a:rPr lang="en-US" sz="1000" dirty="0" smtClean="0"/>
              <a:t>(Chorus)</a:t>
            </a:r>
          </a:p>
          <a:p>
            <a:r>
              <a:rPr lang="en-US" sz="1000" dirty="0" smtClean="0"/>
              <a:t>He has sounded forth the trumpet that shall never call retreat;</a:t>
            </a:r>
          </a:p>
          <a:p>
            <a:r>
              <a:rPr lang="en-US" sz="1000" dirty="0" smtClean="0"/>
              <a:t>He is sifting out the hearts of men before His judgment-seat:</a:t>
            </a:r>
          </a:p>
          <a:p>
            <a:r>
              <a:rPr lang="en-US" sz="1000" dirty="0" smtClean="0"/>
              <a:t>Oh, be swift, my soul, to answer Him! be jubilant, my feet!</a:t>
            </a:r>
          </a:p>
          <a:p>
            <a:r>
              <a:rPr lang="en-US" sz="1000" dirty="0" smtClean="0"/>
              <a:t>Our God is marching on.</a:t>
            </a:r>
          </a:p>
          <a:p>
            <a:r>
              <a:rPr lang="en-US" sz="1000" dirty="0" smtClean="0"/>
              <a:t>(Chorus)</a:t>
            </a:r>
          </a:p>
          <a:p>
            <a:r>
              <a:rPr lang="en-US" sz="1000" dirty="0" smtClean="0"/>
              <a:t>In the beauty of the lilies Christ was born across the sea,</a:t>
            </a:r>
          </a:p>
          <a:p>
            <a:r>
              <a:rPr lang="en-US" sz="1000" dirty="0" smtClean="0"/>
              <a:t>With a glory in His bosom that transfigures you and me:</a:t>
            </a:r>
          </a:p>
          <a:p>
            <a:r>
              <a:rPr lang="en-US" sz="1000" dirty="0" smtClean="0"/>
              <a:t>As He died to make men holy, let us die to make men free,</a:t>
            </a:r>
          </a:p>
          <a:p>
            <a:r>
              <a:rPr lang="en-US" sz="1000" dirty="0" smtClean="0"/>
              <a:t>While God is marching on.</a:t>
            </a:r>
          </a:p>
          <a:p>
            <a:r>
              <a:rPr lang="en-US" sz="1000" dirty="0" smtClean="0"/>
              <a:t>(Chorus)</a:t>
            </a:r>
          </a:p>
          <a:p>
            <a:r>
              <a:rPr lang="en-US" sz="1000" dirty="0" smtClean="0"/>
              <a:t>He is coming like the glory of the morning on the wave,</a:t>
            </a:r>
          </a:p>
          <a:p>
            <a:r>
              <a:rPr lang="en-US" sz="1000" dirty="0" smtClean="0"/>
              <a:t>He is Wisdom to the mighty, He is Savior to the brave,</a:t>
            </a:r>
          </a:p>
          <a:p>
            <a:r>
              <a:rPr lang="en-US" sz="1000" dirty="0" smtClean="0"/>
              <a:t>So the world shall be His footstool, and the soul of Time His slave,</a:t>
            </a:r>
          </a:p>
          <a:p>
            <a:r>
              <a:rPr lang="en-US" sz="1000" dirty="0" smtClean="0"/>
              <a:t>Our God is marching on.</a:t>
            </a:r>
          </a:p>
          <a:p>
            <a:r>
              <a:rPr lang="en-US" sz="1000" dirty="0" smtClean="0"/>
              <a:t>(Chorus)</a:t>
            </a:r>
          </a:p>
        </p:txBody>
      </p:sp>
    </p:spTree>
    <p:extLst>
      <p:ext uri="{BB962C8B-B14F-4D97-AF65-F5344CB8AC3E}">
        <p14:creationId xmlns:p14="http://schemas.microsoft.com/office/powerpoint/2010/main" val="160024525"/>
      </p:ext>
    </p:extLst>
  </p:cSld>
  <p:clrMapOvr>
    <a:masterClrMapping/>
  </p:clrMapOvr>
  <mc:AlternateContent xmlns:mc="http://schemas.openxmlformats.org/markup-compatibility/2006" xmlns:p14="http://schemas.microsoft.com/office/powerpoint/2010/main">
    <mc:Choice Requires="p14">
      <p:transition spd="slow" p14:dur="1500" advClick="0" advTm="0">
        <p:split/>
        <p:sndAc>
          <p:stSnd>
            <p:snd r:embed="rId4" name="explode.wav"/>
          </p:stSnd>
        </p:sndAc>
      </p:transition>
    </mc:Choice>
    <mc:Fallback xmlns="">
      <p:transition spd="slow" advClick="0" advTm="0">
        <p:split/>
        <p:sndAc>
          <p:stSnd>
            <p:snd r:embed="rId7"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mph" presetSubtype="0" fill="hold" grpId="0" nodeType="afterEffect">
                                  <p:stCondLst>
                                    <p:cond delay="0"/>
                                  </p:stCondLst>
                                  <p:childTnLst>
                                    <p:animEffect transition="out" filter="fade">
                                      <p:cBhvr>
                                        <p:cTn id="23" dur="500" tmFilter="0, 0; .2, .5; .8, .5; 1, 0"/>
                                        <p:tgtEl>
                                          <p:spTgt spid="5"/>
                                        </p:tgtEl>
                                      </p:cBhvr>
                                    </p:animEffect>
                                    <p:animScale>
                                      <p:cBhvr>
                                        <p:cTn id="24" dur="250" autoRev="1" fill="hold"/>
                                        <p:tgtEl>
                                          <p:spTgt spid="5"/>
                                        </p:tgtEl>
                                      </p:cBhvr>
                                      <p:by x="105000" y="105000"/>
                                    </p:animScale>
                                  </p:childTnLst>
                                </p:cTn>
                              </p:par>
                              <p:par>
                                <p:cTn id="25" presetID="1" presetClass="mediacall" presetSubtype="0" fill="hold" nodeType="withEffect">
                                  <p:stCondLst>
                                    <p:cond delay="0"/>
                                  </p:stCondLst>
                                  <p:childTnLst>
                                    <p:cmd type="call" cmd="playFrom(0.0)">
                                      <p:cBhvr>
                                        <p:cTn id="26" dur="2059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43396">
                <p:cTn id="27" fill="hold" display="0">
                  <p:stCondLst>
                    <p:cond delay="indefinite"/>
                  </p:stCondLst>
                  <p:endCondLst>
                    <p:cond evt="onStopAudio" delay="0">
                      <p:tgtEl>
                        <p:sldTgt/>
                      </p:tgtEl>
                    </p:cond>
                  </p:endCondLst>
                </p:cTn>
                <p:tgtEl>
                  <p:spTgt spid="4"/>
                </p:tgtEl>
              </p:cMediaNode>
            </p:audio>
          </p:childTnLst>
        </p:cTn>
      </p:par>
    </p:tnLst>
    <p:bldLst>
      <p:bldP spid="2" grpId="0"/>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1371</Words>
  <Application>Microsoft Office PowerPoint</Application>
  <PresentationFormat>On-screen Show (4:3)</PresentationFormat>
  <Paragraphs>98</Paragraphs>
  <Slides>7</Slides>
  <Notes>0</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Primary Sources from the Civil War</vt:lpstr>
      <vt:lpstr>Entry from Hearvey Slutts</vt:lpstr>
      <vt:lpstr>PowerPoint Presentation</vt:lpstr>
      <vt:lpstr>Page 2</vt:lpstr>
      <vt:lpstr>Page 3</vt:lpstr>
      <vt:lpstr>Civil War in Tennessee</vt:lpstr>
      <vt:lpstr>Battle Hymn of the Republic</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Blank, Robert</dc:creator>
  <cp:lastModifiedBy>Blank, Robert</cp:lastModifiedBy>
  <cp:revision>13</cp:revision>
  <dcterms:created xsi:type="dcterms:W3CDTF">2010-12-21T19:02:49Z</dcterms:created>
  <dcterms:modified xsi:type="dcterms:W3CDTF">2010-12-22T19:16:13Z</dcterms:modified>
</cp:coreProperties>
</file>